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84" r:id="rId6"/>
    <p:sldId id="262" r:id="rId7"/>
    <p:sldId id="263" r:id="rId8"/>
    <p:sldId id="265" r:id="rId9"/>
    <p:sldId id="266" r:id="rId10"/>
    <p:sldId id="270" r:id="rId11"/>
    <p:sldId id="264" r:id="rId12"/>
    <p:sldId id="278" r:id="rId13"/>
    <p:sldId id="261" r:id="rId14"/>
    <p:sldId id="267" r:id="rId15"/>
    <p:sldId id="269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1E7B2-5653-40D3-9DA2-6C5B02B9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6530A1-7717-4AE2-97A7-53D855046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fr-M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CA152A-635B-4E40-B611-3A6D3679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4F4944-8091-4FBF-AD70-F9084E50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6A584B-D170-4F65-957F-CB2DDD34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176854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FB56-3D7D-43A2-98D6-DDEA23C7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ACFA68-2F08-48D8-86EE-54FF4D274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127E32-E1AD-4D82-984D-28C5C6C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3E4AD0-EB33-4940-A7FE-36E83CDE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DE97DD-582C-4D0B-9A83-9AA1E70E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29008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32539C-4EC4-4790-8800-FFF2B1C0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30DE20-A85C-4699-87BF-F85670C20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371736-E68D-4E47-B8AA-23FB23BA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5F2C50-D876-4ADA-AA8A-ECCF30BC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3B4B2C-BD66-41B7-A782-18C8725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11771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0680A-E668-4312-813C-AEB241A1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816DB-4949-49A1-AA42-051F95DA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432AF-007A-4FEE-B303-20A7B2D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C93091-71F9-458E-A4DF-AEA3E466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03F938-84B8-4CA2-B0E3-910AF182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31905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2644F-1B6D-4A8D-940B-38DB7C3C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199736-3B55-48EF-ADEB-535EBC626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9B2A99-C4C8-4CD4-B44C-0A16938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622D03-BD7A-4E82-AE80-2869ABC2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E25D3-9017-46EE-A761-8C99ADE4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12948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18701-F8A2-43FA-9FFE-553A3AC2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F82CCA-DF10-413B-B4BF-E87971E7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5D1E03-356E-4AEA-AA60-4BF76585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C8F94A-E0D0-49B3-BAB3-0C802EED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F1C8D1-EC34-4D64-B141-C165C6D5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E86317-6359-414A-99ED-65F71F51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145020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B41CF-CAC0-476E-878B-A687B848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F4B2E2-EBD0-4CF6-A833-3AC372BB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874006-16F1-4A33-84F3-2DE2480B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1DCBA6-79C1-4F96-BD06-EE99728B1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B69229-4A8E-43BB-8086-BBBEE8C8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3B391F-CD2F-443F-9707-0A383627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8A3A65-48DC-47DB-A81B-F170A25D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59A85C-CF9D-4D22-A5F2-AED59A4A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80805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CE260-7A5F-424B-80DC-5F56AA1B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D6BB6C-1DA6-4E92-8A0E-A2DABDC7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396415-845A-4F64-9065-EA294416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895C39-6CD5-4F74-8C87-EFB36B87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227148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8D2A47-7F97-4F61-B376-C3B85BCF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98289E-258A-4FB5-8DA3-A95E82D1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4AF61D-7A9A-4D2F-94D1-5C53D3DF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13835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D33F4-FBBF-472F-BCA6-D466FA8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96250-0EE4-458E-9F95-C3FE3624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F4A70F-89F9-4F29-9849-C551DC547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BE60D2-D5EC-4E02-9018-40209703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CACC5A-29FF-4733-82C6-9FCDF25D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E402AB-BD1E-4B8B-BC27-1FD903DC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221899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A5094-6755-489A-84B8-56FCBCE8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D8FE34-AEAB-497E-A3E5-9AD37C914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C4DBE9-EB86-4608-8A32-D1714ADE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6EEBAF-F4D6-485A-9334-8561E414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7D3436-7647-4388-A200-C4CD6EDD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42A874-ECAB-40F0-B8C8-04B939DD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256218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0FCFB2-9393-4FB5-B220-3B736026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fr-M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65C373-2A2A-44E4-A508-21D049FB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M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FCB76F-29F5-428D-9A47-291FE6357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E8D7-D64F-4D62-AD83-2B4F9037F3C3}" type="datetimeFigureOut">
              <a:rPr lang="fr-ML" smtClean="0"/>
              <a:t>30/12/2020</a:t>
            </a:fld>
            <a:endParaRPr lang="fr-M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D65C22-7F21-41F7-B0A2-E9E5745A9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AB381-54CF-44CA-B86E-08F18CE8C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F031-643A-4395-8DD3-4B9C67C9DC92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9915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c/environment-development/applying-sea-good-practice-guidance.htm" TargetMode="External"/><Relationship Id="rId2" Type="http://schemas.openxmlformats.org/officeDocument/2006/relationships/hyperlink" Target="https://www.unece.org/index.php?id=308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1UT_r2OiE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8FAE4-B7A3-43B8-9A9E-21205D39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Evaluation Environnementale Stratégique (EES)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C3E52-B81E-4808-9787-23A647B8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  <a:defRPr/>
            </a:pPr>
            <a:r>
              <a:rPr lang="fr-FR" altLang="nl-NL" sz="2800" dirty="0"/>
              <a:t>Une procédure légale qui oblige les autorités à une transparence avant qu’elles prennent des décisions stratégiques sur le développement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fr-FR" altLang="nl-NL" sz="2800" dirty="0"/>
              <a:t>Elle ajoute à l’EIES (Etudes d’Impact Environnemental et Social) qui focalisent sur les projets de développement au lieu des stratégies de développement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fr-FR" altLang="nl-NL" sz="2800" dirty="0"/>
              <a:t>Adoptée par beaucoup de pays dans le monde entier et par d’institutions comme les Nations Unies, la Banque mondiale, Union européenne, PNUE, OCDE, etc..  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fr-FR" altLang="nl-NL" sz="2800" dirty="0"/>
              <a:t>25 ans d’expérience dans certains pays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fr-FR" altLang="nl-NL" sz="2800" dirty="0"/>
              <a:t>Sources: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Le </a:t>
            </a:r>
            <a:r>
              <a:rPr lang="nl-NL" dirty="0" err="1">
                <a:solidFill>
                  <a:schemeClr val="tx1"/>
                </a:solidFill>
              </a:rPr>
              <a:t>manuel</a:t>
            </a:r>
            <a:r>
              <a:rPr lang="nl-NL" dirty="0">
                <a:solidFill>
                  <a:schemeClr val="tx1"/>
                </a:solidFill>
              </a:rPr>
              <a:t> du protocol de Kiev des Nations Unies:  </a:t>
            </a:r>
            <a:r>
              <a:rPr lang="nl-NL" sz="1800" dirty="0">
                <a:solidFill>
                  <a:schemeClr val="tx1"/>
                </a:solidFill>
                <a:hlinkClick r:id="rId2"/>
              </a:rPr>
              <a:t>https://www.unece.org/index.php?id=30823</a:t>
            </a:r>
            <a:endParaRPr lang="nl-NL" sz="1800" dirty="0">
              <a:solidFill>
                <a:schemeClr val="tx1"/>
              </a:solidFill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OECD DAC SEA guidance, 2006</a:t>
            </a:r>
            <a:r>
              <a:rPr lang="fr-FR" sz="1200" dirty="0">
                <a:solidFill>
                  <a:schemeClr val="tx1"/>
                </a:solidFill>
              </a:rPr>
              <a:t>: </a:t>
            </a:r>
            <a:r>
              <a:rPr lang="fr-FR" sz="1200" dirty="0">
                <a:solidFill>
                  <a:schemeClr val="tx1"/>
                </a:solidFill>
                <a:hlinkClick r:id="rId3"/>
              </a:rPr>
              <a:t>http://www.oecd.org/dac/environment-development/applying-sea-good-practice-guidance.htm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Film du Kiev Protocol et Directive UE </a:t>
            </a:r>
            <a:r>
              <a:rPr lang="nl-NL" sz="700" dirty="0">
                <a:solidFill>
                  <a:schemeClr val="tx1"/>
                </a:solidFill>
                <a:hlinkClick r:id="rId4"/>
              </a:rPr>
              <a:t>https://www.youtube.com/watch?v=K1UT_r2OiEI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EEE97-8CE3-4B16-86F1-5E4DB1C8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Gouvernance: prendre des décisions stratégiques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B012F-94C8-4D3E-B0FA-52B2C053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/>
              <a:t>Ne pas attendre les projets concrets de développement mais: </a:t>
            </a:r>
            <a:r>
              <a:rPr lang="fr-FR" dirty="0"/>
              <a:t>réguler le développement à travers des « plans, programmes et politiques » (bref: « plans ») ; p. ex.:</a:t>
            </a:r>
          </a:p>
          <a:p>
            <a:r>
              <a:rPr lang="fr-FR" dirty="0"/>
              <a:t>Choisir un modèle de développement</a:t>
            </a:r>
          </a:p>
          <a:p>
            <a:r>
              <a:rPr lang="fr-FR" dirty="0"/>
              <a:t>Identifier des projets nécessaires</a:t>
            </a:r>
          </a:p>
          <a:p>
            <a:r>
              <a:rPr lang="fr-FR" dirty="0"/>
              <a:t>Guidelines pour assurer un niveau de protection</a:t>
            </a:r>
          </a:p>
          <a:p>
            <a:r>
              <a:rPr lang="fr-FR" dirty="0"/>
              <a:t>Protéger des zones sensibles</a:t>
            </a:r>
          </a:p>
          <a:p>
            <a:pPr marL="0" indent="0">
              <a:buNone/>
            </a:pPr>
            <a:r>
              <a:rPr lang="fr-FR" b="1" dirty="0"/>
              <a:t>Une intercollectivité peut être l’autorité d’un plan pour sa zone</a:t>
            </a:r>
          </a:p>
        </p:txBody>
      </p:sp>
    </p:spTree>
    <p:extLst>
      <p:ext uri="{BB962C8B-B14F-4D97-AF65-F5344CB8AC3E}">
        <p14:creationId xmlns:p14="http://schemas.microsoft.com/office/powerpoint/2010/main" val="184740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F8AE8-6101-4BD6-BD16-49F08A63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L’EES ne remplace pas la décision stratégique sur le plan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B20E34-5BD1-4CBA-8E03-D34CCECA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Décision: résultat d’un processus de planification par son autorité compétente, y compris la gestion environnementale et sociale</a:t>
            </a:r>
          </a:p>
          <a:p>
            <a:r>
              <a:rPr lang="fr-FR" dirty="0"/>
              <a:t>EES: justification de cette décision du point de vue de </a:t>
            </a:r>
          </a:p>
          <a:p>
            <a:pPr lvl="1"/>
            <a:r>
              <a:rPr lang="fr-FR" dirty="0"/>
              <a:t>la qualité du processus de planification selon les principes d’EES (participatif, transparent, </a:t>
            </a:r>
            <a:r>
              <a:rPr lang="fr-FR" dirty="0" err="1"/>
              <a:t>etc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Le développement durable (économie, environnement et social)</a:t>
            </a:r>
          </a:p>
          <a:p>
            <a:pPr lvl="2"/>
            <a:r>
              <a:rPr lang="fr-FR" dirty="0"/>
              <a:t>Le développement durable est tous ce qui est important pour les générations futures</a:t>
            </a:r>
          </a:p>
          <a:p>
            <a:pPr lvl="2"/>
            <a:r>
              <a:rPr lang="fr-FR" dirty="0"/>
              <a:t>Il est opérationnalisé par les Nations Unies par les Objectifs de Développement Durable (ODD)</a:t>
            </a:r>
          </a:p>
          <a:p>
            <a:pPr lvl="2"/>
            <a:r>
              <a:rPr lang="fr-FR" dirty="0"/>
              <a:t>Les ODD sont opérationnalisé par l’état du Mali dans le CREDD</a:t>
            </a:r>
          </a:p>
          <a:p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358778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77350-F83B-4617-AD16-04385ACF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de Développement Durable (ODD) des Nations Unies </a:t>
            </a:r>
            <a:endParaRPr lang="fr-ML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733088C-36A1-4E6D-90A0-F48D9AAD1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48" y="1983666"/>
            <a:ext cx="8667304" cy="4320480"/>
          </a:xfrm>
        </p:spPr>
      </p:pic>
    </p:spTree>
    <p:extLst>
      <p:ext uri="{BB962C8B-B14F-4D97-AF65-F5344CB8AC3E}">
        <p14:creationId xmlns:p14="http://schemas.microsoft.com/office/powerpoint/2010/main" val="24049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039AE-21DF-4776-B9C3-B5756591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L’EES aide à 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87D5C-2395-4ACD-9FF6-6C3FB258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Trouver les projets de développement les plus durables</a:t>
            </a:r>
          </a:p>
          <a:p>
            <a:r>
              <a:rPr lang="fr-FR" dirty="0"/>
              <a:t>Obtenir l’accord de tous les villages, tous les ethnies, tous les genres (ou leur acceptation)</a:t>
            </a:r>
          </a:p>
          <a:p>
            <a:r>
              <a:rPr lang="fr-FR" dirty="0"/>
              <a:t>Comprendre les risques résiduels des projets de développement et les réduire dans un plan de gestion environnementale et sociale</a:t>
            </a:r>
          </a:p>
          <a:p>
            <a:r>
              <a:rPr lang="fr-FR" dirty="0"/>
              <a:t>Prévenir les conflits</a:t>
            </a:r>
          </a:p>
          <a:p>
            <a:r>
              <a:rPr lang="fr-FR" dirty="0"/>
              <a:t>Engager des parties prenantes</a:t>
            </a:r>
          </a:p>
          <a:p>
            <a:r>
              <a:rPr lang="fr-FR" dirty="0"/>
              <a:t>Faire des EIES moins chères et plus efficaces dans la suit au niveau des projets de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25849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34E56-FE3D-4B40-A206-9BEB3393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L’EES aide à…….renforcer l’engagement</a:t>
            </a:r>
            <a:endParaRPr lang="fr-M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638037-037A-4FB4-B6EF-20CDDA380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482" y="2031928"/>
            <a:ext cx="7139035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96CA7-5FD5-4DFE-B562-F7B90CA5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L’EES aide à..... Pas faire d’erreurs</a:t>
            </a:r>
            <a:endParaRPr lang="fr-M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82B145-3B19-4928-96EE-D733814C6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46" y="1903900"/>
            <a:ext cx="7346317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61471-4BA6-49A0-8AA5-9C1E6E1B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EES : un défi organisationnel - pour les fonctionnaires et pour les parties prenantes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D2735D-6248-45B4-9A9A-BC7C799C1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D’origine: améliorer la qualité de l’ information pour la prise de décision PPP</a:t>
            </a:r>
          </a:p>
          <a:p>
            <a:r>
              <a:rPr lang="fr-FR" dirty="0"/>
              <a:t>Leçons apprises: </a:t>
            </a:r>
          </a:p>
          <a:p>
            <a:pPr lvl="1"/>
            <a:r>
              <a:rPr lang="fr-FR" dirty="0"/>
              <a:t>de la bonne information ne suffit pas</a:t>
            </a:r>
          </a:p>
          <a:p>
            <a:pPr lvl="1"/>
            <a:r>
              <a:rPr lang="fr-FR" dirty="0"/>
              <a:t>de la bonne information dans un processus de planification mauvais ne sert à rien</a:t>
            </a:r>
          </a:p>
          <a:p>
            <a:r>
              <a:rPr lang="fr-FR" dirty="0"/>
              <a:t>L’EES devrait – si nécessaire - améliorer le processus de planification ainsi que l’information disponible aux élus</a:t>
            </a:r>
          </a:p>
        </p:txBody>
      </p:sp>
    </p:spTree>
    <p:extLst>
      <p:ext uri="{BB962C8B-B14F-4D97-AF65-F5344CB8AC3E}">
        <p14:creationId xmlns:p14="http://schemas.microsoft.com/office/powerpoint/2010/main" val="161861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02F68-B7C2-4634-BBBC-0F740791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renforcer le processus de planification?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E3C77C-BC8F-4AF8-A4C6-0211EAB2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L’EES peut exiger des élus :</a:t>
            </a:r>
          </a:p>
          <a:p>
            <a:r>
              <a:rPr lang="fr-FR" dirty="0"/>
              <a:t>La participation: elle renforce le rôle des parties prenantes</a:t>
            </a:r>
          </a:p>
          <a:p>
            <a:r>
              <a:rPr lang="fr-FR" dirty="0"/>
              <a:t>La transparence: un processus de collecte de données, d’analyse et de de planification plus ouvert &amp; comptable</a:t>
            </a:r>
          </a:p>
          <a:p>
            <a:r>
              <a:rPr lang="fr-FR" dirty="0"/>
              <a:t>L’information: Quels seront les impacts? Alternatives potentiellement meilleures?</a:t>
            </a:r>
          </a:p>
          <a:p>
            <a:r>
              <a:rPr lang="fr-FR" dirty="0"/>
              <a:t>Les institutions: quelle est la capacité de mise en conformité du plan et de son plan de gestion environnementale et sociale?</a:t>
            </a:r>
          </a:p>
        </p:txBody>
      </p:sp>
    </p:spTree>
    <p:extLst>
      <p:ext uri="{BB962C8B-B14F-4D97-AF65-F5344CB8AC3E}">
        <p14:creationId xmlns:p14="http://schemas.microsoft.com/office/powerpoint/2010/main" val="110429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D6D6-3B27-4BBF-BDFE-5424EA86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L’intégration de l’EES dans la planification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B16A3-C468-4465-AE6C-A5EDF5B2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fr-FR" altLang="nl-NL" sz="2800" dirty="0"/>
              <a:t>Proposer un cadrage: Quelles sont les questions à adresser dans le plan et donc dans l’EES?</a:t>
            </a:r>
          </a:p>
          <a:p>
            <a:pPr marL="228600" lvl="1">
              <a:spcBef>
                <a:spcPts val="1000"/>
              </a:spcBef>
            </a:pPr>
            <a:r>
              <a:rPr lang="fr-FR" altLang="nl-NL" sz="2800" dirty="0"/>
              <a:t>Evaluer: Évaluer comment les impacts peuvent être influencées par les différentes options. Développer et comparer des alternatives</a:t>
            </a:r>
          </a:p>
          <a:p>
            <a:pPr marL="228600" lvl="1">
              <a:spcBef>
                <a:spcPts val="1000"/>
              </a:spcBef>
            </a:pPr>
            <a:r>
              <a:rPr lang="fr-FR" altLang="nl-NL" sz="2800" dirty="0"/>
              <a:t>Organiser le débat: Documenter les résultats et les rendre disponibles. Quelles sont les conclusions et les recommandations?</a:t>
            </a:r>
          </a:p>
          <a:p>
            <a:pPr marL="228600" lvl="1">
              <a:spcBef>
                <a:spcPts val="1000"/>
              </a:spcBef>
            </a:pPr>
            <a:r>
              <a:rPr lang="fr-FR" altLang="nl-NL" sz="2800" dirty="0"/>
              <a:t>Faciliter la prise de décisions: Clarifier les décisions politiques, aussi bien sur les impacts/risques et  alternatives / possibilités. Justifier des  décisions politiques par écrit.</a:t>
            </a:r>
          </a:p>
          <a:p>
            <a:pPr marL="0" lvl="1" indent="0">
              <a:buNone/>
            </a:pPr>
            <a:endParaRPr lang="fr-FR" altLang="nl-NL" sz="2000" dirty="0"/>
          </a:p>
        </p:txBody>
      </p:sp>
    </p:spTree>
    <p:extLst>
      <p:ext uri="{BB962C8B-B14F-4D97-AF65-F5344CB8AC3E}">
        <p14:creationId xmlns:p14="http://schemas.microsoft.com/office/powerpoint/2010/main" val="394115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381C0-4348-4905-8EFA-53353DDF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matière d’un plan intégré et son EES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DDF77-357D-4647-BB5C-4ED273FF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fr-FR" dirty="0"/>
              <a:t>La décision (intégrée = tous les secteurs de l’économie et du gouvernement)</a:t>
            </a:r>
          </a:p>
          <a:p>
            <a:pPr marL="997200" lvl="3" indent="-457200"/>
            <a:r>
              <a:rPr lang="fr-FR" dirty="0"/>
              <a:t>Le développement désirable</a:t>
            </a:r>
          </a:p>
          <a:p>
            <a:pPr marL="997200" lvl="3" indent="-457200"/>
            <a:r>
              <a:rPr lang="fr-FR" dirty="0"/>
              <a:t>Les mesures pour l’atteindre</a:t>
            </a:r>
          </a:p>
          <a:p>
            <a:pPr marL="997200" lvl="3" indent="-457200"/>
            <a:r>
              <a:rPr lang="fr-FR" dirty="0"/>
              <a:t>Les responsables pour mise en œuvre </a:t>
            </a:r>
          </a:p>
          <a:p>
            <a:pPr marL="457200" indent="-457200"/>
            <a:r>
              <a:rPr lang="fr-FR" dirty="0"/>
              <a:t>La justification (intégrée = tous les impacts – tous les ODD)</a:t>
            </a:r>
          </a:p>
          <a:p>
            <a:pPr marL="997200" lvl="3" indent="-457200"/>
            <a:r>
              <a:rPr lang="fr-FR" dirty="0"/>
              <a:t>Les impacts de la décision</a:t>
            </a:r>
          </a:p>
          <a:p>
            <a:pPr marL="997200" lvl="3" indent="-457200"/>
            <a:r>
              <a:rPr lang="fr-FR" dirty="0"/>
              <a:t>Les autres mesures prises en considération</a:t>
            </a:r>
          </a:p>
          <a:p>
            <a:pPr marL="997200" lvl="3" indent="-457200"/>
            <a:r>
              <a:rPr lang="fr-FR" dirty="0"/>
              <a:t>Prise en compte des points de vue du public / parties prenantes</a:t>
            </a:r>
          </a:p>
          <a:p>
            <a:pPr marL="457200" indent="-457200"/>
            <a:r>
              <a:rPr lang="fr-FR" dirty="0"/>
              <a:t>L’organisation de la mise en œuvre (intégré = plateforme neutre)</a:t>
            </a:r>
          </a:p>
          <a:p>
            <a:pPr marL="997200" lvl="3" indent="-457200"/>
            <a:r>
              <a:rPr lang="fr-FR" dirty="0"/>
              <a:t>Façon de coordination de tous les responsables</a:t>
            </a:r>
          </a:p>
          <a:p>
            <a:pPr marL="997200" lvl="3" indent="-457200"/>
            <a:r>
              <a:rPr lang="fr-FR" dirty="0"/>
              <a:t>Façon de communication conjointe avec le public</a:t>
            </a:r>
          </a:p>
          <a:p>
            <a:pPr marL="997200" lvl="3" indent="-457200"/>
            <a:r>
              <a:rPr lang="fr-FR" dirty="0"/>
              <a:t>Façon de communication les autorités de tutelle</a:t>
            </a:r>
          </a:p>
        </p:txBody>
      </p:sp>
    </p:spTree>
    <p:extLst>
      <p:ext uri="{BB962C8B-B14F-4D97-AF65-F5344CB8AC3E}">
        <p14:creationId xmlns:p14="http://schemas.microsoft.com/office/powerpoint/2010/main" val="388452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1DE1A-CB5E-4C63-8E81-5365EB84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L" dirty="0"/>
              <a:t>L’EES au Mali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BD1A53-086B-4911-987A-EF73359D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fr-ML" dirty="0"/>
              <a:t>Un décret est adopté en 2018; elle est largement conforme au Protocole de Kiev des Nations Unies; spécifiquement:</a:t>
            </a:r>
          </a:p>
          <a:p>
            <a:r>
              <a:rPr lang="fr-ML" dirty="0"/>
              <a:t>Le Ministère de l’Environnement, de l’Assainissement et du Développement Durable (MEADD) en est l’autorité compétente (bras armé: DNACPN)</a:t>
            </a:r>
          </a:p>
          <a:p>
            <a:r>
              <a:rPr lang="fr-ML" dirty="0"/>
              <a:t>Le MEADD décide si une EES est nécessaire et met en place une commission interministérielle qui approuve le cadrage (TdR) de l’EES et l’EES final; à la fin le MEADD donne un permis environnemental</a:t>
            </a:r>
          </a:p>
          <a:p>
            <a:r>
              <a:rPr lang="fr-ML" dirty="0"/>
              <a:t>Le MEADD m’approuve pas le plan intégré d’une intercollectivité mais seulement son EES (y compris le plan de gestion environnementale et sociale)</a:t>
            </a:r>
          </a:p>
          <a:p>
            <a:r>
              <a:rPr lang="fr-ML" dirty="0"/>
              <a:t>Le cas du Sourou a montré que l’EES sert comme outil inestimable de la décentralisation (plus de pouvoir aux collectivités territoriales)</a:t>
            </a:r>
          </a:p>
          <a:p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292810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C791C-DF92-4471-BE8D-9945FA8E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survaleur. Un plan intégré bien évalué peut: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F8E00C-E578-4DCB-BDB3-A876FFCD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Montrer la synergie entre les projets de développement</a:t>
            </a:r>
          </a:p>
          <a:p>
            <a:r>
              <a:rPr lang="fr-FR" dirty="0"/>
              <a:t>Prévenir les chevauchements (alignement)</a:t>
            </a:r>
          </a:p>
          <a:p>
            <a:r>
              <a:rPr lang="fr-FR" dirty="0"/>
              <a:t>Flexible pour permettre des développements imprévues</a:t>
            </a:r>
          </a:p>
          <a:p>
            <a:r>
              <a:rPr lang="fr-FR" dirty="0"/>
              <a:t>Anticiper sur des développements incertains</a:t>
            </a:r>
          </a:p>
          <a:p>
            <a:r>
              <a:rPr lang="fr-FR" dirty="0"/>
              <a:t>Trier et cadrer déjà les EIES pour les projets de développement</a:t>
            </a:r>
          </a:p>
          <a:p>
            <a:r>
              <a:rPr lang="fr-FR" dirty="0"/>
              <a:t>Prendre en compte les autres plans de développement existants</a:t>
            </a:r>
          </a:p>
          <a:p>
            <a:r>
              <a:rPr lang="fr-FR" dirty="0"/>
              <a:t>Influencer les autres plans de développement futurs</a:t>
            </a:r>
          </a:p>
        </p:txBody>
      </p:sp>
    </p:spTree>
    <p:extLst>
      <p:ext uri="{BB962C8B-B14F-4D97-AF65-F5344CB8AC3E}">
        <p14:creationId xmlns:p14="http://schemas.microsoft.com/office/powerpoint/2010/main" val="261780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0DC1B-8A0F-4194-9653-C446DA05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phases et les rôles (Protocole de Kiev)</a:t>
            </a:r>
            <a:endParaRPr lang="fr-ML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01AE63-0D65-4959-BDA7-CE1F83A2C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27211"/>
              </p:ext>
            </p:extLst>
          </p:nvPr>
        </p:nvGraphicFramePr>
        <p:xfrm>
          <a:off x="551384" y="1271837"/>
          <a:ext cx="11164437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476">
                  <a:extLst>
                    <a:ext uri="{9D8B030D-6E8A-4147-A177-3AD203B41FA5}">
                      <a16:colId xmlns:a16="http://schemas.microsoft.com/office/drawing/2014/main" val="354091641"/>
                    </a:ext>
                  </a:extLst>
                </a:gridCol>
                <a:gridCol w="9666961">
                  <a:extLst>
                    <a:ext uri="{9D8B030D-6E8A-4147-A177-3AD203B41FA5}">
                      <a16:colId xmlns:a16="http://schemas.microsoft.com/office/drawing/2014/main" val="2318373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Tri-préliminaire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du plan </a:t>
                      </a:r>
                      <a:r>
                        <a:rPr lang="fr-FR" dirty="0"/>
                        <a:t>: décision sur la nécessité d’un plan, annonce publique de la procédure, identifier les parties prenantes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des EES</a:t>
                      </a:r>
                      <a:r>
                        <a:rPr lang="fr-FR" dirty="0"/>
                        <a:t> : décision sur la nécessité d’une EES et selon quelle procédure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35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Cadrage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du plan : </a:t>
                      </a:r>
                      <a:r>
                        <a:rPr lang="fr-FR" b="0" dirty="0"/>
                        <a:t>inviter les parties prenantes et au public d’exprimer leur point de vue sur le cadre de l’évaluation technique (les mesures et leurs impacts à étudier). Décider et publier ce cadrage.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des EES: </a:t>
                      </a:r>
                      <a:r>
                        <a:rPr lang="fr-FR" b="0" dirty="0"/>
                        <a:t>approuver le cadrage (potentiellement au nom d’</a:t>
                      </a:r>
                      <a:r>
                        <a:rPr lang="fr-FR" b="1" dirty="0"/>
                        <a:t>autres autorités de tutelle</a:t>
                      </a:r>
                      <a:r>
                        <a:rPr lang="fr-FR" b="0" dirty="0"/>
                        <a:t>)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du plan : </a:t>
                      </a:r>
                      <a:r>
                        <a:rPr lang="fr-FR" dirty="0"/>
                        <a:t>Evaluer les impacts des alternatives dans un rapport d’EES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80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Examen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des EES: </a:t>
                      </a:r>
                      <a:r>
                        <a:rPr lang="fr-FR" b="0" dirty="0"/>
                        <a:t>organiser l</a:t>
                      </a:r>
                      <a:r>
                        <a:rPr lang="fr-FR" dirty="0"/>
                        <a:t>’examen de la qualité du rapport d’EES (Souvent: publier la décision sur la </a:t>
                      </a:r>
                      <a:r>
                        <a:rPr lang="fr-FR"/>
                        <a:t>qualité.)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Prise de décision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du plan : </a:t>
                      </a:r>
                      <a:r>
                        <a:rPr lang="fr-FR" b="0" dirty="0"/>
                        <a:t>d</a:t>
                      </a:r>
                      <a:r>
                        <a:rPr lang="fr-FR" dirty="0"/>
                        <a:t>iscuter avec les parties prenantes sur base du rapport; décider sur le plan et le publier avec une justification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13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Suivi-évaluation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du plan : </a:t>
                      </a:r>
                      <a:r>
                        <a:rPr lang="fr-FR" b="0" dirty="0"/>
                        <a:t>Autosurveillance de la mise en œuvre du plan et publication des rapports de l’état d’avancement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b="1" dirty="0"/>
                        <a:t>L’autorité des EES: </a:t>
                      </a:r>
                      <a:r>
                        <a:rPr lang="fr-FR" dirty="0"/>
                        <a:t>Surveiller la mise en œuvre et le cas échéant prendre d’action correctives avec les </a:t>
                      </a:r>
                      <a:r>
                        <a:rPr lang="fr-FR" b="1" dirty="0"/>
                        <a:t>autres autorités de tutelle</a:t>
                      </a:r>
                      <a:endParaRPr lang="en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9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5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D09D8-0DA5-4EFC-9530-A1CB50C9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légitimité. Un plan intégré bien évalué peut: 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A699B-C83C-48E9-A849-320098AD4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Prendre en compte tous les besoins de la population, comme est reconnu par la population à cause du processus transparent et participatif</a:t>
            </a:r>
          </a:p>
          <a:p>
            <a:r>
              <a:rPr lang="fr-FR" dirty="0"/>
              <a:t>Expliquer pourquoi ne pas tous les désires sont réalistes</a:t>
            </a:r>
          </a:p>
          <a:p>
            <a:r>
              <a:rPr lang="fr-FR" dirty="0"/>
              <a:t>Créer des bénéfices pour toutes parties prenantes</a:t>
            </a:r>
          </a:p>
          <a:p>
            <a:r>
              <a:rPr lang="fr-FR" dirty="0"/>
              <a:t>Evaluer les contributions des projets de développement aux objectifs de leurs financeurs</a:t>
            </a:r>
          </a:p>
          <a:p>
            <a:r>
              <a:rPr lang="fr-FR" dirty="0"/>
              <a:t>Evaluer les contributions des projets de développement aux politiques nationales sectorielles</a:t>
            </a:r>
          </a:p>
        </p:txBody>
      </p:sp>
    </p:spTree>
    <p:extLst>
      <p:ext uri="{BB962C8B-B14F-4D97-AF65-F5344CB8AC3E}">
        <p14:creationId xmlns:p14="http://schemas.microsoft.com/office/powerpoint/2010/main" val="97515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7F249-BB86-4EC3-8C8C-FAFA6A42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L’organisation des analyses techniques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5CCC0-9BE7-4B8B-8D33-71853EED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Responsabilité : l’autorité du plan avec ses fonctionnaires</a:t>
            </a:r>
          </a:p>
          <a:p>
            <a:r>
              <a:rPr lang="fr-FR" dirty="0"/>
              <a:t>Organisation du processus: le bureau de l’autorité ou bien un bureau d’études</a:t>
            </a:r>
          </a:p>
          <a:p>
            <a:r>
              <a:rPr lang="fr-FR" dirty="0"/>
              <a:t>Données de base: </a:t>
            </a:r>
          </a:p>
          <a:p>
            <a:pPr lvl="1"/>
            <a:r>
              <a:rPr lang="fr-FR" dirty="0"/>
              <a:t>Existent normalement dans le domaine public (plus ou moins gratuit);</a:t>
            </a:r>
          </a:p>
          <a:p>
            <a:pPr lvl="1"/>
            <a:r>
              <a:rPr lang="fr-FR" dirty="0"/>
              <a:t>S’il y a des lacunes et si on peut reporter une décision, on collecte des données additionnelles (universitaires, consultants, instituts de l’état, ..)</a:t>
            </a:r>
          </a:p>
          <a:p>
            <a:r>
              <a:rPr lang="fr-FR" dirty="0"/>
              <a:t>Analyses techniques (impacts des options alternatives): les fonctionnaires ou des consultants</a:t>
            </a:r>
          </a:p>
          <a:p>
            <a:r>
              <a:rPr lang="fr-FR" dirty="0"/>
              <a:t>Communication parties prenantes: fonctionnaires d’abord</a:t>
            </a:r>
          </a:p>
          <a:p>
            <a:endParaRPr lang="fr-FR" dirty="0"/>
          </a:p>
          <a:p>
            <a:endParaRPr lang="fr-FR" dirty="0"/>
          </a:p>
          <a:p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376394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200AE-9BA3-4229-B6C1-F7BC7F12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Itération des analyses, décisions et consultations</a:t>
            </a:r>
            <a:endParaRPr lang="fr-M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3F88523-2566-4C78-87BF-3CEE043EB43C}"/>
              </a:ext>
            </a:extLst>
          </p:cNvPr>
          <p:cNvCxnSpPr>
            <a:cxnSpLocks/>
          </p:cNvCxnSpPr>
          <p:nvPr/>
        </p:nvCxnSpPr>
        <p:spPr>
          <a:xfrm>
            <a:off x="1833633" y="2963688"/>
            <a:ext cx="0" cy="309634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7">
            <a:extLst>
              <a:ext uri="{FF2B5EF4-FFF2-40B4-BE49-F238E27FC236}">
                <a16:creationId xmlns:a16="http://schemas.microsoft.com/office/drawing/2014/main" id="{FF89BFA7-5361-4C73-BEAF-C309DEF9DB8C}"/>
              </a:ext>
            </a:extLst>
          </p:cNvPr>
          <p:cNvSpPr txBox="1"/>
          <p:nvPr/>
        </p:nvSpPr>
        <p:spPr>
          <a:xfrm>
            <a:off x="1408606" y="2388427"/>
            <a:ext cx="265457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ML" dirty="0"/>
              <a:t>Equipe technique de</a:t>
            </a:r>
          </a:p>
          <a:p>
            <a:pPr algn="ctr"/>
            <a:r>
              <a:rPr lang="fr-ML" dirty="0"/>
              <a:t>évaluation et planification</a:t>
            </a:r>
          </a:p>
        </p:txBody>
      </p:sp>
      <p:sp>
        <p:nvSpPr>
          <p:cNvPr id="7" name="Tekstvak 8">
            <a:extLst>
              <a:ext uri="{FF2B5EF4-FFF2-40B4-BE49-F238E27FC236}">
                <a16:creationId xmlns:a16="http://schemas.microsoft.com/office/drawing/2014/main" id="{2DC322EE-5BF5-4B3E-9102-79F077951644}"/>
              </a:ext>
            </a:extLst>
          </p:cNvPr>
          <p:cNvSpPr txBox="1"/>
          <p:nvPr/>
        </p:nvSpPr>
        <p:spPr>
          <a:xfrm>
            <a:off x="5936431" y="4096500"/>
            <a:ext cx="15388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Décisions</a:t>
            </a:r>
            <a:br>
              <a:rPr lang="fr-FR" dirty="0"/>
            </a:br>
            <a:r>
              <a:rPr lang="fr-FR" dirty="0"/>
              <a:t>de planification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390995A-165D-4139-BD89-F38AEE237F7D}"/>
              </a:ext>
            </a:extLst>
          </p:cNvPr>
          <p:cNvCxnSpPr>
            <a:cxnSpLocks/>
          </p:cNvCxnSpPr>
          <p:nvPr/>
        </p:nvCxnSpPr>
        <p:spPr>
          <a:xfrm>
            <a:off x="3511259" y="2963688"/>
            <a:ext cx="0" cy="309634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21">
            <a:extLst>
              <a:ext uri="{FF2B5EF4-FFF2-40B4-BE49-F238E27FC236}">
                <a16:creationId xmlns:a16="http://schemas.microsoft.com/office/drawing/2014/main" id="{A23CE8FE-8253-40FC-A3D1-B403B376B350}"/>
              </a:ext>
            </a:extLst>
          </p:cNvPr>
          <p:cNvSpPr txBox="1"/>
          <p:nvPr/>
        </p:nvSpPr>
        <p:spPr>
          <a:xfrm>
            <a:off x="1190816" y="5869212"/>
            <a:ext cx="294952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ML" dirty="0"/>
              <a:t>plan intégré</a:t>
            </a:r>
          </a:p>
          <a:p>
            <a:pPr algn="ctr"/>
            <a:r>
              <a:rPr lang="fr-ML" dirty="0"/>
              <a:t>avec sa justification intégrale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2501917-89BA-4886-BB1E-57BCD8819ECD}"/>
              </a:ext>
            </a:extLst>
          </p:cNvPr>
          <p:cNvSpPr/>
          <p:nvPr/>
        </p:nvSpPr>
        <p:spPr>
          <a:xfrm>
            <a:off x="1835056" y="3060901"/>
            <a:ext cx="1661028" cy="2718033"/>
          </a:xfrm>
          <a:custGeom>
            <a:avLst/>
            <a:gdLst>
              <a:gd name="connsiteX0" fmla="*/ 25167 w 1661028"/>
              <a:gd name="connsiteY0" fmla="*/ 0 h 2718033"/>
              <a:gd name="connsiteX1" fmla="*/ 1627464 w 1661028"/>
              <a:gd name="connsiteY1" fmla="*/ 260059 h 2718033"/>
              <a:gd name="connsiteX2" fmla="*/ 8389 w 1661028"/>
              <a:gd name="connsiteY2" fmla="*/ 436228 h 2718033"/>
              <a:gd name="connsiteX3" fmla="*/ 1652631 w 1661028"/>
              <a:gd name="connsiteY3" fmla="*/ 637564 h 2718033"/>
              <a:gd name="connsiteX4" fmla="*/ 16778 w 1661028"/>
              <a:gd name="connsiteY4" fmla="*/ 763399 h 2718033"/>
              <a:gd name="connsiteX5" fmla="*/ 1644242 w 1661028"/>
              <a:gd name="connsiteY5" fmla="*/ 973123 h 2718033"/>
              <a:gd name="connsiteX6" fmla="*/ 25167 w 1661028"/>
              <a:gd name="connsiteY6" fmla="*/ 1098958 h 2718033"/>
              <a:gd name="connsiteX7" fmla="*/ 1661020 w 1661028"/>
              <a:gd name="connsiteY7" fmla="*/ 1291905 h 2718033"/>
              <a:gd name="connsiteX8" fmla="*/ 0 w 1661028"/>
              <a:gd name="connsiteY8" fmla="*/ 1375795 h 2718033"/>
              <a:gd name="connsiteX9" fmla="*/ 1661020 w 1661028"/>
              <a:gd name="connsiteY9" fmla="*/ 1661021 h 2718033"/>
              <a:gd name="connsiteX10" fmla="*/ 16778 w 1661028"/>
              <a:gd name="connsiteY10" fmla="*/ 1795244 h 2718033"/>
              <a:gd name="connsiteX11" fmla="*/ 1652631 w 1661028"/>
              <a:gd name="connsiteY11" fmla="*/ 2013358 h 2718033"/>
              <a:gd name="connsiteX12" fmla="*/ 33556 w 1661028"/>
              <a:gd name="connsiteY12" fmla="*/ 2088859 h 2718033"/>
              <a:gd name="connsiteX13" fmla="*/ 1661020 w 1661028"/>
              <a:gd name="connsiteY13" fmla="*/ 2323751 h 2718033"/>
              <a:gd name="connsiteX14" fmla="*/ 50334 w 1661028"/>
              <a:gd name="connsiteY14" fmla="*/ 2416030 h 2718033"/>
              <a:gd name="connsiteX15" fmla="*/ 1644242 w 1661028"/>
              <a:gd name="connsiteY15" fmla="*/ 2642533 h 2718033"/>
              <a:gd name="connsiteX16" fmla="*/ 25167 w 1661028"/>
              <a:gd name="connsiteY16" fmla="*/ 2718033 h 271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1028" h="2718033">
                <a:moveTo>
                  <a:pt x="25167" y="0"/>
                </a:moveTo>
                <a:cubicBezTo>
                  <a:pt x="827713" y="93677"/>
                  <a:pt x="1630260" y="187354"/>
                  <a:pt x="1627464" y="260059"/>
                </a:cubicBezTo>
                <a:cubicBezTo>
                  <a:pt x="1624668" y="332764"/>
                  <a:pt x="4195" y="373311"/>
                  <a:pt x="8389" y="436228"/>
                </a:cubicBezTo>
                <a:cubicBezTo>
                  <a:pt x="12583" y="499145"/>
                  <a:pt x="1651233" y="583036"/>
                  <a:pt x="1652631" y="637564"/>
                </a:cubicBezTo>
                <a:cubicBezTo>
                  <a:pt x="1654029" y="692092"/>
                  <a:pt x="18176" y="707473"/>
                  <a:pt x="16778" y="763399"/>
                </a:cubicBezTo>
                <a:cubicBezTo>
                  <a:pt x="15380" y="819326"/>
                  <a:pt x="1642844" y="917197"/>
                  <a:pt x="1644242" y="973123"/>
                </a:cubicBezTo>
                <a:cubicBezTo>
                  <a:pt x="1645640" y="1029050"/>
                  <a:pt x="22371" y="1045828"/>
                  <a:pt x="25167" y="1098958"/>
                </a:cubicBezTo>
                <a:cubicBezTo>
                  <a:pt x="27963" y="1152088"/>
                  <a:pt x="1665215" y="1245766"/>
                  <a:pt x="1661020" y="1291905"/>
                </a:cubicBezTo>
                <a:cubicBezTo>
                  <a:pt x="1656826" y="1338045"/>
                  <a:pt x="0" y="1314276"/>
                  <a:pt x="0" y="1375795"/>
                </a:cubicBezTo>
                <a:cubicBezTo>
                  <a:pt x="0" y="1437314"/>
                  <a:pt x="1658224" y="1591113"/>
                  <a:pt x="1661020" y="1661021"/>
                </a:cubicBezTo>
                <a:cubicBezTo>
                  <a:pt x="1663816" y="1730929"/>
                  <a:pt x="18176" y="1736521"/>
                  <a:pt x="16778" y="1795244"/>
                </a:cubicBezTo>
                <a:cubicBezTo>
                  <a:pt x="15380" y="1853967"/>
                  <a:pt x="1649835" y="1964422"/>
                  <a:pt x="1652631" y="2013358"/>
                </a:cubicBezTo>
                <a:cubicBezTo>
                  <a:pt x="1655427" y="2062294"/>
                  <a:pt x="32158" y="2037127"/>
                  <a:pt x="33556" y="2088859"/>
                </a:cubicBezTo>
                <a:cubicBezTo>
                  <a:pt x="34954" y="2140591"/>
                  <a:pt x="1658224" y="2269223"/>
                  <a:pt x="1661020" y="2323751"/>
                </a:cubicBezTo>
                <a:cubicBezTo>
                  <a:pt x="1663816" y="2378279"/>
                  <a:pt x="53130" y="2362900"/>
                  <a:pt x="50334" y="2416030"/>
                </a:cubicBezTo>
                <a:cubicBezTo>
                  <a:pt x="47538" y="2469160"/>
                  <a:pt x="1648437" y="2592199"/>
                  <a:pt x="1644242" y="2642533"/>
                </a:cubicBezTo>
                <a:cubicBezTo>
                  <a:pt x="1640047" y="2692867"/>
                  <a:pt x="832607" y="2705450"/>
                  <a:pt x="25167" y="27180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1" name="Tekstvak 30">
            <a:extLst>
              <a:ext uri="{FF2B5EF4-FFF2-40B4-BE49-F238E27FC236}">
                <a16:creationId xmlns:a16="http://schemas.microsoft.com/office/drawing/2014/main" id="{788882B3-8C4B-4DFB-B1B5-3222718F8A74}"/>
              </a:ext>
            </a:extLst>
          </p:cNvPr>
          <p:cNvSpPr txBox="1"/>
          <p:nvPr/>
        </p:nvSpPr>
        <p:spPr>
          <a:xfrm>
            <a:off x="5625661" y="2381605"/>
            <a:ext cx="19236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ML" dirty="0"/>
              <a:t>Comité de pilotage</a:t>
            </a:r>
          </a:p>
        </p:txBody>
      </p:sp>
      <p:sp>
        <p:nvSpPr>
          <p:cNvPr id="12" name="Tekstvak 41">
            <a:extLst>
              <a:ext uri="{FF2B5EF4-FFF2-40B4-BE49-F238E27FC236}">
                <a16:creationId xmlns:a16="http://schemas.microsoft.com/office/drawing/2014/main" id="{6A5A2859-19F8-40C6-BBFE-CD56B73AA181}"/>
              </a:ext>
            </a:extLst>
          </p:cNvPr>
          <p:cNvSpPr txBox="1"/>
          <p:nvPr/>
        </p:nvSpPr>
        <p:spPr>
          <a:xfrm>
            <a:off x="9059951" y="2474972"/>
            <a:ext cx="25689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Parties prenantes, public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6CB11A95-02B3-408C-AC36-EFF2DE7EFB19}"/>
              </a:ext>
            </a:extLst>
          </p:cNvPr>
          <p:cNvGrpSpPr/>
          <p:nvPr/>
        </p:nvGrpSpPr>
        <p:grpSpPr>
          <a:xfrm>
            <a:off x="4722401" y="2970593"/>
            <a:ext cx="702109" cy="2448272"/>
            <a:chOff x="4732404" y="2852936"/>
            <a:chExt cx="702109" cy="2448272"/>
          </a:xfrm>
        </p:grpSpPr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325EB228-AA94-4B43-9179-F8DDE3771ED4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5301208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1097F4FA-F572-4996-9536-161057A63BF3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2852936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EAF41E52-4435-43AD-852E-3DBECA803488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4077072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43">
            <a:extLst>
              <a:ext uri="{FF2B5EF4-FFF2-40B4-BE49-F238E27FC236}">
                <a16:creationId xmlns:a16="http://schemas.microsoft.com/office/drawing/2014/main" id="{2C55277A-FC54-4207-A29C-F916BCB7C4A2}"/>
              </a:ext>
            </a:extLst>
          </p:cNvPr>
          <p:cNvSpPr txBox="1"/>
          <p:nvPr/>
        </p:nvSpPr>
        <p:spPr>
          <a:xfrm>
            <a:off x="9844275" y="4079548"/>
            <a:ext cx="10003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/>
              <a:t>Points de vue</a:t>
            </a:r>
          </a:p>
        </p:txBody>
      </p:sp>
      <p:sp>
        <p:nvSpPr>
          <p:cNvPr id="15" name="Tekstvak 22">
            <a:extLst>
              <a:ext uri="{FF2B5EF4-FFF2-40B4-BE49-F238E27FC236}">
                <a16:creationId xmlns:a16="http://schemas.microsoft.com/office/drawing/2014/main" id="{4BA10858-7636-43BF-B6DB-94AF4A9E586F}"/>
              </a:ext>
            </a:extLst>
          </p:cNvPr>
          <p:cNvSpPr txBox="1"/>
          <p:nvPr/>
        </p:nvSpPr>
        <p:spPr>
          <a:xfrm>
            <a:off x="654535" y="4097864"/>
            <a:ext cx="117981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Analyses</a:t>
            </a:r>
            <a:br>
              <a:rPr lang="fr-FR" dirty="0"/>
            </a:br>
            <a:r>
              <a:rPr lang="fr-FR" dirty="0"/>
              <a:t>techniques </a:t>
            </a:r>
          </a:p>
          <a:p>
            <a:r>
              <a:rPr lang="fr-FR" dirty="0"/>
              <a:t>d’impact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7AB31-6F1F-4792-B827-6714A9C1D237}"/>
              </a:ext>
            </a:extLst>
          </p:cNvPr>
          <p:cNvSpPr/>
          <p:nvPr/>
        </p:nvSpPr>
        <p:spPr>
          <a:xfrm>
            <a:off x="3640124" y="4093285"/>
            <a:ext cx="1107996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nl-NL" dirty="0"/>
              <a:t>Options</a:t>
            </a:r>
            <a:br>
              <a:rPr lang="fr-FR" altLang="nl-NL" dirty="0"/>
            </a:br>
            <a:r>
              <a:rPr lang="fr-FR" altLang="nl-NL" dirty="0"/>
              <a:t>décision-</a:t>
            </a:r>
            <a:br>
              <a:rPr lang="fr-FR" altLang="nl-NL" dirty="0"/>
            </a:br>
            <a:r>
              <a:rPr lang="fr-FR" altLang="nl-NL" dirty="0" err="1"/>
              <a:t>nelles</a:t>
            </a:r>
            <a:endParaRPr lang="en-NL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14795B0-4FCF-4A64-8A8E-ADDC69DA7F24}"/>
              </a:ext>
            </a:extLst>
          </p:cNvPr>
          <p:cNvSpPr/>
          <p:nvPr/>
        </p:nvSpPr>
        <p:spPr>
          <a:xfrm>
            <a:off x="1800151" y="172937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nl-NL" sz="3200" dirty="0">
                <a:solidFill>
                  <a:srgbClr val="00B050"/>
                </a:solidFill>
                <a:ea typeface="+mj-ea"/>
                <a:cs typeface="+mj-cs"/>
              </a:rPr>
              <a:t>Analyses</a:t>
            </a:r>
            <a:endParaRPr lang="en-NL" sz="1400" dirty="0">
              <a:solidFill>
                <a:srgbClr val="00B050"/>
              </a:solidFill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108BC42D-FAA8-46F1-B31A-F9EF6FDE5324}"/>
              </a:ext>
            </a:extLst>
          </p:cNvPr>
          <p:cNvSpPr/>
          <p:nvPr/>
        </p:nvSpPr>
        <p:spPr>
          <a:xfrm>
            <a:off x="5512917" y="1699419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nl-NL" sz="3200" dirty="0">
                <a:solidFill>
                  <a:srgbClr val="00B050"/>
                </a:solidFill>
                <a:ea typeface="+mj-ea"/>
                <a:cs typeface="+mj-cs"/>
              </a:rPr>
              <a:t>Décisions</a:t>
            </a:r>
            <a:endParaRPr lang="en-NL" sz="1400" dirty="0">
              <a:solidFill>
                <a:srgbClr val="00B050"/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FBAE7B55-A666-4C1A-9E96-3D8688B572E2}"/>
              </a:ext>
            </a:extLst>
          </p:cNvPr>
          <p:cNvSpPr/>
          <p:nvPr/>
        </p:nvSpPr>
        <p:spPr>
          <a:xfrm>
            <a:off x="9010575" y="1714544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nl-NL" sz="3200" dirty="0">
                <a:solidFill>
                  <a:srgbClr val="00B050"/>
                </a:solidFill>
                <a:ea typeface="+mj-ea"/>
                <a:cs typeface="+mj-cs"/>
              </a:rPr>
              <a:t>Consultations</a:t>
            </a:r>
            <a:endParaRPr lang="en-NL" sz="1400" dirty="0">
              <a:solidFill>
                <a:srgbClr val="00B050"/>
              </a:solidFill>
            </a:endParaRPr>
          </a:p>
        </p:txBody>
      </p:sp>
      <p:grpSp>
        <p:nvGrpSpPr>
          <p:cNvPr id="20" name="Group 46">
            <a:extLst>
              <a:ext uri="{FF2B5EF4-FFF2-40B4-BE49-F238E27FC236}">
                <a16:creationId xmlns:a16="http://schemas.microsoft.com/office/drawing/2014/main" id="{2868BC32-A48A-4BFE-824F-D50CF36417C4}"/>
              </a:ext>
            </a:extLst>
          </p:cNvPr>
          <p:cNvGrpSpPr/>
          <p:nvPr/>
        </p:nvGrpSpPr>
        <p:grpSpPr>
          <a:xfrm>
            <a:off x="7671978" y="3118708"/>
            <a:ext cx="702109" cy="2448272"/>
            <a:chOff x="4732404" y="2852936"/>
            <a:chExt cx="702109" cy="2448272"/>
          </a:xfrm>
        </p:grpSpPr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EF4F28DC-FDBB-4549-B633-106171B5F1C7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5301208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DB54E623-6DE1-464C-BA82-87225554E3A0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2852936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E43DFA91-7704-4304-9726-A87BE3ED73C0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4077072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9AF63EB2-9A79-4D9C-95A2-284FD12A5482}"/>
              </a:ext>
            </a:extLst>
          </p:cNvPr>
          <p:cNvGrpSpPr/>
          <p:nvPr/>
        </p:nvGrpSpPr>
        <p:grpSpPr>
          <a:xfrm>
            <a:off x="4746078" y="3559780"/>
            <a:ext cx="702109" cy="2448272"/>
            <a:chOff x="4732404" y="2852936"/>
            <a:chExt cx="702109" cy="2448272"/>
          </a:xfrm>
        </p:grpSpPr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65573BAC-32E3-4981-9064-E04A5C90490D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5301208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70A644CB-63CB-4BAE-9A6A-68DA709298D7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2852936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68667E94-A0B5-4F14-B01C-A4363D49C4F1}"/>
                </a:ext>
              </a:extLst>
            </p:cNvPr>
            <p:cNvCxnSpPr>
              <a:cxnSpLocks/>
            </p:cNvCxnSpPr>
            <p:nvPr/>
          </p:nvCxnSpPr>
          <p:spPr>
            <a:xfrm>
              <a:off x="4732404" y="4077072"/>
              <a:ext cx="702109" cy="0"/>
            </a:xfrm>
            <a:prstGeom prst="straightConnector1">
              <a:avLst/>
            </a:prstGeom>
            <a:ln w="4762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01E58A16-7116-4048-9865-2F95B7EC1C27}"/>
              </a:ext>
            </a:extLst>
          </p:cNvPr>
          <p:cNvCxnSpPr/>
          <p:nvPr/>
        </p:nvCxnSpPr>
        <p:spPr>
          <a:xfrm>
            <a:off x="279068" y="1750431"/>
            <a:ext cx="0" cy="444174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31">
            <a:extLst>
              <a:ext uri="{FF2B5EF4-FFF2-40B4-BE49-F238E27FC236}">
                <a16:creationId xmlns:a16="http://schemas.microsoft.com/office/drawing/2014/main" id="{DEBB9EAD-8D36-4492-BA2E-83BB63B78D35}"/>
              </a:ext>
            </a:extLst>
          </p:cNvPr>
          <p:cNvSpPr txBox="1"/>
          <p:nvPr/>
        </p:nvSpPr>
        <p:spPr>
          <a:xfrm>
            <a:off x="343678" y="1729933"/>
            <a:ext cx="10003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 err="1"/>
              <a:t>Temps</a:t>
            </a:r>
            <a:endParaRPr lang="nl-NL" dirty="0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9CC4EF2D-863C-4647-A999-9489C59B59DB}"/>
              </a:ext>
            </a:extLst>
          </p:cNvPr>
          <p:cNvCxnSpPr/>
          <p:nvPr/>
        </p:nvCxnSpPr>
        <p:spPr>
          <a:xfrm>
            <a:off x="4063179" y="2006932"/>
            <a:ext cx="1112433" cy="0"/>
          </a:xfrm>
          <a:prstGeom prst="straightConnector1">
            <a:avLst/>
          </a:prstGeom>
          <a:ln w="666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6B9AC29-8E5E-4068-BEF8-FFFCB469C588}"/>
              </a:ext>
            </a:extLst>
          </p:cNvPr>
          <p:cNvCxnSpPr/>
          <p:nvPr/>
        </p:nvCxnSpPr>
        <p:spPr>
          <a:xfrm>
            <a:off x="7475314" y="2006932"/>
            <a:ext cx="1112433" cy="0"/>
          </a:xfrm>
          <a:prstGeom prst="straightConnector1">
            <a:avLst/>
          </a:prstGeom>
          <a:ln w="666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2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10842-45A4-498F-809D-158515EE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L’organisation de la mise en œuvre du plan (y compris son plan de gestion environnementale et sociale)</a:t>
            </a:r>
            <a:endParaRPr lang="fr-ML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2EDB37B-8E0F-4882-8284-772DE75899ED}"/>
              </a:ext>
            </a:extLst>
          </p:cNvPr>
          <p:cNvSpPr>
            <a:spLocks noGrp="1"/>
          </p:cNvSpPr>
          <p:nvPr/>
        </p:nvSpPr>
        <p:spPr bwMode="ltGray">
          <a:xfrm>
            <a:off x="428952" y="1909132"/>
            <a:ext cx="10460506" cy="4429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lang="nl-NL" sz="2800" b="0" kern="1200" baseline="0" noProof="1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nl-NL" sz="2400" b="0" kern="12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marR="0" indent="-180000" algn="l" defTabSz="9144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nl-NL" sz="2400" b="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itchFamily="34" charset="0"/>
              <a:buChar char="•"/>
              <a:defRPr lang="nl-NL" sz="2400" b="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itchFamily="34" charset="0"/>
              <a:buChar char="•"/>
              <a:defRPr lang="nl-NL" sz="24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itchFamily="34" charset="0"/>
              <a:buChar char="•"/>
              <a:defRPr lang="nl-NL" sz="24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itchFamily="34" charset="0"/>
              <a:buChar char="•"/>
              <a:defRPr lang="nl-NL" sz="24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Cycle politique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Groupe de pilotage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Secrétariat conjoint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9FFEC975-A6F6-4C4C-9F19-5F9BB303ADE1}"/>
              </a:ext>
            </a:extLst>
          </p:cNvPr>
          <p:cNvSpPr>
            <a:spLocks noGrp="1"/>
          </p:cNvSpPr>
          <p:nvPr/>
        </p:nvSpPr>
        <p:spPr bwMode="gray">
          <a:xfrm>
            <a:off x="11133541" y="543566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lvl="0">
              <a:defRPr lang="nl-NL"/>
            </a:defPPr>
            <a:lvl1pPr marL="0" lvl="1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36C48C-F87C-4E4B-81EF-5027B17D1F61}" type="slidenum">
              <a:rPr lang="nl-NL" noProof="1" smtClean="0"/>
              <a:pPr/>
              <a:t>25</a:t>
            </a:fld>
            <a:endParaRPr lang="nl-NL" noProof="1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777EDD9C-8BE7-471E-9D98-E3856B4DE0FA}"/>
              </a:ext>
            </a:extLst>
          </p:cNvPr>
          <p:cNvGrpSpPr/>
          <p:nvPr/>
        </p:nvGrpSpPr>
        <p:grpSpPr>
          <a:xfrm>
            <a:off x="4276573" y="2378274"/>
            <a:ext cx="4531898" cy="4186943"/>
            <a:chOff x="4583832" y="1988840"/>
            <a:chExt cx="4531898" cy="4186943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FBA069A-B83C-485D-BF2B-449167BA278A}"/>
                </a:ext>
              </a:extLst>
            </p:cNvPr>
            <p:cNvSpPr/>
            <p:nvPr/>
          </p:nvSpPr>
          <p:spPr>
            <a:xfrm>
              <a:off x="5015880" y="3267884"/>
              <a:ext cx="34518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lvl="0">
                <a:defRPr lang="nl-NL"/>
              </a:defPPr>
              <a:lvl1pPr marL="0" lvl="1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2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3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4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u="sng" dirty="0"/>
                <a:t>Cycle:</a:t>
              </a:r>
              <a:br>
                <a:rPr lang="fr-FR" dirty="0"/>
              </a:br>
              <a:r>
                <a:rPr lang="fr-FR" dirty="0"/>
                <a:t>- p.ex. 4 ans (décisions stratégiques)</a:t>
              </a:r>
            </a:p>
            <a:p>
              <a:r>
                <a:rPr lang="fr-FR" dirty="0"/>
                <a:t>- 1 ans (plan opérationnel)</a:t>
              </a:r>
            </a:p>
          </p:txBody>
        </p: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BD1BBE55-6644-45EE-B5C3-437369E26C4C}"/>
                </a:ext>
              </a:extLst>
            </p:cNvPr>
            <p:cNvGrpSpPr/>
            <p:nvPr/>
          </p:nvGrpSpPr>
          <p:grpSpPr>
            <a:xfrm>
              <a:off x="4583832" y="1988840"/>
              <a:ext cx="4531898" cy="4186943"/>
              <a:chOff x="4583832" y="1988840"/>
              <a:chExt cx="4531898" cy="4186943"/>
            </a:xfrm>
          </p:grpSpPr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47FF996B-4FE5-47EA-B31F-0CFEF0516F66}"/>
                  </a:ext>
                </a:extLst>
              </p:cNvPr>
              <p:cNvSpPr/>
              <p:nvPr/>
            </p:nvSpPr>
            <p:spPr>
              <a:xfrm>
                <a:off x="4601973" y="1988840"/>
                <a:ext cx="4513757" cy="4186943"/>
              </a:xfrm>
              <a:prstGeom prst="ellipse">
                <a:avLst/>
              </a:prstGeom>
              <a:noFill/>
              <a:ln w="63500" cap="sq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lvl="0">
                  <a:defRPr lang="nl-NL"/>
                </a:defPPr>
                <a:lvl1pPr marL="0" lvl="1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2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3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4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L"/>
              </a:p>
            </p:txBody>
          </p:sp>
          <p:cxnSp>
            <p:nvCxnSpPr>
              <p:cNvPr id="13" name="Straight Connector 10">
                <a:extLst>
                  <a:ext uri="{FF2B5EF4-FFF2-40B4-BE49-F238E27FC236}">
                    <a16:creationId xmlns:a16="http://schemas.microsoft.com/office/drawing/2014/main" id="{9D5EE188-994E-4A91-A25C-120187E8B49E}"/>
                  </a:ext>
                </a:extLst>
              </p:cNvPr>
              <p:cNvCxnSpPr/>
              <p:nvPr/>
            </p:nvCxnSpPr>
            <p:spPr>
              <a:xfrm flipH="1">
                <a:off x="4583832" y="3068960"/>
                <a:ext cx="288032" cy="0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1">
                <a:extLst>
                  <a:ext uri="{FF2B5EF4-FFF2-40B4-BE49-F238E27FC236}">
                    <a16:creationId xmlns:a16="http://schemas.microsoft.com/office/drawing/2014/main" id="{2480248C-85D9-46E2-A91F-50D7E7FD96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75312" y="3069600"/>
                <a:ext cx="140568" cy="198284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3">
                <a:extLst>
                  <a:ext uri="{FF2B5EF4-FFF2-40B4-BE49-F238E27FC236}">
                    <a16:creationId xmlns:a16="http://schemas.microsoft.com/office/drawing/2014/main" id="{C0A7AE6C-4A3C-4E1E-B1F6-B571CC024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9702" y="2636912"/>
                <a:ext cx="288032" cy="0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E395635-D72B-4644-8882-60B93E1CF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7734" y="2348880"/>
                <a:ext cx="0" cy="294392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7">
                <a:extLst>
                  <a:ext uri="{FF2B5EF4-FFF2-40B4-BE49-F238E27FC236}">
                    <a16:creationId xmlns:a16="http://schemas.microsoft.com/office/drawing/2014/main" id="{45D785F2-926B-4C46-AD4E-45B5A02FD860}"/>
                  </a:ext>
                </a:extLst>
              </p:cNvPr>
              <p:cNvCxnSpPr/>
              <p:nvPr/>
            </p:nvCxnSpPr>
            <p:spPr>
              <a:xfrm flipH="1">
                <a:off x="8179702" y="5805264"/>
                <a:ext cx="288032" cy="0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8">
                <a:extLst>
                  <a:ext uri="{FF2B5EF4-FFF2-40B4-BE49-F238E27FC236}">
                    <a16:creationId xmlns:a16="http://schemas.microsoft.com/office/drawing/2014/main" id="{D955E2A5-65F1-4025-B9DF-E3AE7C0D40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9702" y="5517232"/>
                <a:ext cx="0" cy="288032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CA33C1-3428-45CA-8F1B-B6888F765643}"/>
              </a:ext>
            </a:extLst>
          </p:cNvPr>
          <p:cNvSpPr txBox="1"/>
          <p:nvPr/>
        </p:nvSpPr>
        <p:spPr>
          <a:xfrm>
            <a:off x="2653239" y="5299828"/>
            <a:ext cx="328295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Suivi-évaluation</a:t>
            </a:r>
            <a:br>
              <a:rPr lang="fr-FR" dirty="0"/>
            </a:br>
            <a:r>
              <a:rPr lang="fr-FR" dirty="0"/>
              <a:t>- Suivi points de vue parties prenantes sur les impacts</a:t>
            </a:r>
            <a:br>
              <a:rPr lang="fr-FR" dirty="0"/>
            </a:br>
            <a:r>
              <a:rPr lang="fr-FR" dirty="0"/>
              <a:t>- propositions d’amendements du plan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0D7F3AE-D395-41EC-9438-EBD221379500}"/>
              </a:ext>
            </a:extLst>
          </p:cNvPr>
          <p:cNvSpPr txBox="1"/>
          <p:nvPr/>
        </p:nvSpPr>
        <p:spPr>
          <a:xfrm>
            <a:off x="8433799" y="3779247"/>
            <a:ext cx="328295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Mise en œuvre des mesures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- où l’autorité du plan est aussi </a:t>
            </a:r>
            <a:br>
              <a:rPr lang="fr-FR" dirty="0"/>
            </a:br>
            <a:r>
              <a:rPr lang="fr-FR" dirty="0"/>
              <a:t>l’autorité de la mesure</a:t>
            </a:r>
            <a:br>
              <a:rPr lang="fr-FR" dirty="0"/>
            </a:br>
            <a:r>
              <a:rPr lang="fr-FR" dirty="0"/>
              <a:t>- des décisions sur les mesures</a:t>
            </a:r>
            <a:br>
              <a:rPr lang="fr-FR" dirty="0"/>
            </a:br>
            <a:r>
              <a:rPr lang="fr-FR" dirty="0"/>
              <a:t>sont publiées (comme les EIES)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37B86A1-9C5E-4D95-99AA-9DF020C7453D}"/>
              </a:ext>
            </a:extLst>
          </p:cNvPr>
          <p:cNvSpPr txBox="1"/>
          <p:nvPr/>
        </p:nvSpPr>
        <p:spPr>
          <a:xfrm>
            <a:off x="4409933" y="1757328"/>
            <a:ext cx="23724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Prise de décision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- adoption du plan</a:t>
            </a:r>
            <a:br>
              <a:rPr lang="fr-FR" dirty="0"/>
            </a:br>
            <a:r>
              <a:rPr lang="fr-FR" dirty="0"/>
              <a:t>- amendement du plan </a:t>
            </a:r>
          </a:p>
        </p:txBody>
      </p:sp>
    </p:spTree>
    <p:extLst>
      <p:ext uri="{BB962C8B-B14F-4D97-AF65-F5344CB8AC3E}">
        <p14:creationId xmlns:p14="http://schemas.microsoft.com/office/powerpoint/2010/main" val="64615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629AF-7C7C-4853-97E2-C319BB95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EES: transparence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4E2600-BA74-4272-AA3A-094BE1140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élus invitent les points de vue du public et de la société civile / coutumière dès le début de la planification</a:t>
            </a:r>
          </a:p>
          <a:p>
            <a:r>
              <a:rPr lang="fr-FR" dirty="0"/>
              <a:t>Les élus se rendent redevable pour leurs décisions stratégiques avant qu’ils sont adoptés (comment les points de vues des groupes affectés sont-ils pris en compte?)</a:t>
            </a:r>
          </a:p>
          <a:p>
            <a:r>
              <a:rPr lang="fr-FR" dirty="0"/>
              <a:t>Les élus gèrent une base de données transparente de leur zone: l’utilisation des sols, les projets de développement, leurs impacts et des politiques et actions du gouvernement local, régional et national (sur l’internet – sankaranimali.org ?)</a:t>
            </a:r>
          </a:p>
          <a:p>
            <a:r>
              <a:rPr lang="fr-FR" dirty="0"/>
              <a:t>Les élus sont appuyés par leurs fonctionnaires</a:t>
            </a:r>
          </a:p>
        </p:txBody>
      </p:sp>
    </p:spTree>
    <p:extLst>
      <p:ext uri="{BB962C8B-B14F-4D97-AF65-F5344CB8AC3E}">
        <p14:creationId xmlns:p14="http://schemas.microsoft.com/office/powerpoint/2010/main" val="371372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D3A53-45AE-4D3B-8BE7-CF3B09D8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EES: redevabilité des élus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F0E6C6-D35D-46D9-BFA9-CD42E1630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plans en draft sont soumises aux députés (ou conseil municipal) avec une lettre d'accompagnement indiquant la justification politique</a:t>
            </a:r>
          </a:p>
          <a:p>
            <a:r>
              <a:rPr lang="fr-FR" dirty="0"/>
              <a:t>L’ EES est technique (non politique) et elle contribue à la justification des plans</a:t>
            </a:r>
          </a:p>
          <a:p>
            <a:r>
              <a:rPr lang="fr-FR" dirty="0"/>
              <a:t>La qualité technique des EES est surveillée par des experts indépendant</a:t>
            </a:r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105165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3814D-5614-4FB7-946D-771BD67A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Quels types de décisions sont à justifier avec l’EES? P.ex.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BA884-6034-4AB1-83E2-C24A7C0FD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planifier quelque chose ? (Se réfère à la nécessité et/ou un but, objectif à long terme)</a:t>
            </a:r>
          </a:p>
          <a:p>
            <a:r>
              <a:rPr lang="fr-FR" dirty="0"/>
              <a:t>Quoi planifier ? (Se réfère à des interventions, des technologies et des capacités)</a:t>
            </a:r>
          </a:p>
          <a:p>
            <a:r>
              <a:rPr lang="fr-FR" dirty="0"/>
              <a:t>Où planifier-le? (Se réfère aux sites des interventions)</a:t>
            </a:r>
          </a:p>
          <a:p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939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5906F-55DD-4D1D-AEA8-6669D86B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l’EES offre un outil à :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4A829-8122-4DC2-B7CA-B3B45A3E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49263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nl-NL" dirty="0">
                <a:solidFill>
                  <a:srgbClr val="000000"/>
                </a:solidFill>
              </a:rPr>
              <a:t>Prendre des décisions stratégiques publiques basées sur les faits de tous leurs impacts</a:t>
            </a:r>
          </a:p>
          <a:p>
            <a:pPr marL="342900" lvl="0" indent="-342900" defTabSz="449263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nl-NL" dirty="0">
                <a:solidFill>
                  <a:srgbClr val="000000"/>
                </a:solidFill>
              </a:rPr>
              <a:t>Ne pas remplacer les plans (ou autres décisions stratégiques comme les programmes, les politiques), mais les justifier dans une forme transparente au public</a:t>
            </a:r>
          </a:p>
          <a:p>
            <a:pPr marL="342900" lvl="0" indent="-342900" defTabSz="449263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nl-NL" dirty="0">
                <a:solidFill>
                  <a:srgbClr val="000000"/>
                </a:solidFill>
              </a:rPr>
              <a:t>Le « public » de donner son avis formelle sur ce qui est la stratégie le plus durable</a:t>
            </a:r>
          </a:p>
          <a:p>
            <a:pPr marL="342900" lvl="0" indent="-342900" defTabSz="449263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nl-NL" dirty="0">
                <a:solidFill>
                  <a:srgbClr val="000000"/>
                </a:solidFill>
              </a:rPr>
              <a:t>L’autorité compétente du plan de répondre publiquement aux avis du public</a:t>
            </a:r>
          </a:p>
          <a:p>
            <a:pPr marL="0" indent="0">
              <a:buNone/>
            </a:pPr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316710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0511C-D962-401E-B857-E560A2CA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nl-NL" dirty="0"/>
              <a:t>Alors, qu’est-ce l’EES? 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B3456-0AC2-41FE-810F-BDA60303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Chaque EES est différente : adaptée au processus de planification spécifique</a:t>
            </a:r>
          </a:p>
          <a:p>
            <a:r>
              <a:rPr lang="fr-FR" dirty="0"/>
              <a:t>Conçue pour améliorer la planification et la prise de décisions stratégiques du point de vue environnemental, social et développement durable</a:t>
            </a:r>
          </a:p>
          <a:p>
            <a:r>
              <a:rPr lang="fr-FR" dirty="0"/>
              <a:t>Une grande diversité d’outils techniques</a:t>
            </a:r>
          </a:p>
          <a:p>
            <a:r>
              <a:rPr lang="fr-FR" dirty="0"/>
              <a:t>Elle introduit d’étapes dans la prise de décision par les élus qui seraient autrement oubliées</a:t>
            </a:r>
          </a:p>
        </p:txBody>
      </p:sp>
    </p:spTree>
    <p:extLst>
      <p:ext uri="{BB962C8B-B14F-4D97-AF65-F5344CB8AC3E}">
        <p14:creationId xmlns:p14="http://schemas.microsoft.com/office/powerpoint/2010/main" val="364786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81701-DE14-40CA-807A-510B5DB8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EES: cadre international</a:t>
            </a:r>
            <a:endParaRPr lang="fr-M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D22E7-7D14-4495-88C2-0AE33860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Evaluation Environnementale (EE): prendre l’environnement physique et social en compte dans une façon transparente et participative afin qu’il est pris en compte en équilibre avec les intérêts économiques</a:t>
            </a:r>
          </a:p>
          <a:p>
            <a:r>
              <a:rPr lang="fr-FR" dirty="0"/>
              <a:t>EIES:  évaluation des projets de développement</a:t>
            </a:r>
          </a:p>
          <a:p>
            <a:pPr lvl="1"/>
            <a:r>
              <a:rPr lang="fr-FR" dirty="0"/>
              <a:t>Conventions </a:t>
            </a:r>
            <a:r>
              <a:rPr lang="fr-FR" dirty="0" err="1"/>
              <a:t>int</a:t>
            </a:r>
            <a:r>
              <a:rPr lang="fr-FR" dirty="0"/>
              <a:t>.: Nations Unies: Espoo; UE: Directive EIE</a:t>
            </a:r>
          </a:p>
          <a:p>
            <a:pPr lvl="1"/>
            <a:r>
              <a:rPr lang="fr-FR" b="1" dirty="0"/>
              <a:t>L’autorité environnementale autorise le projet sur base de normes et standards environnementaux et sociaux</a:t>
            </a:r>
          </a:p>
          <a:p>
            <a:r>
              <a:rPr lang="fr-FR" dirty="0"/>
              <a:t>EES: évaluation des Politiques, Plans et Programmes (« plans »):</a:t>
            </a:r>
          </a:p>
          <a:p>
            <a:pPr lvl="1"/>
            <a:r>
              <a:rPr lang="fr-FR" dirty="0"/>
              <a:t>Conventions internationales: Nations Unies: Kiev Protocol; UE: Directive EES</a:t>
            </a:r>
          </a:p>
          <a:p>
            <a:pPr lvl="1"/>
            <a:r>
              <a:rPr lang="fr-FR" b="1" dirty="0"/>
              <a:t>L’ autorité environnementale n’autorise pas le plan mais seulement l’évaluation technique; l’autorité du plan pèse les impacts prévues par l’EES dans sa justification du plan</a:t>
            </a:r>
          </a:p>
          <a:p>
            <a:endParaRPr lang="fr-FR" dirty="0"/>
          </a:p>
          <a:p>
            <a:endParaRPr lang="fr-FR" dirty="0"/>
          </a:p>
          <a:p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337409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22B16-2DF7-4E12-90B4-48F8A484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5123"/>
          </a:xfrm>
        </p:spPr>
        <p:txBody>
          <a:bodyPr/>
          <a:lstStyle/>
          <a:p>
            <a:r>
              <a:rPr lang="fr-ML" dirty="0"/>
              <a:t>D’ici les diapos focalisent sur l’EES de plans intégrés des zones</a:t>
            </a:r>
          </a:p>
        </p:txBody>
      </p:sp>
    </p:spTree>
    <p:extLst>
      <p:ext uri="{BB962C8B-B14F-4D97-AF65-F5344CB8AC3E}">
        <p14:creationId xmlns:p14="http://schemas.microsoft.com/office/powerpoint/2010/main" val="27569666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79F6E931D3446B33A3B3AAFA4C700" ma:contentTypeVersion="4" ma:contentTypeDescription="Create a new document." ma:contentTypeScope="" ma:versionID="9e6b9f268f5fb4f11097db388730ac2d">
  <xsd:schema xmlns:xsd="http://www.w3.org/2001/XMLSchema" xmlns:xs="http://www.w3.org/2001/XMLSchema" xmlns:p="http://schemas.microsoft.com/office/2006/metadata/properties" xmlns:ns2="188bbc04-81fd-4604-8ba3-5f63b3a23973" xmlns:ns3="c478665b-34f3-4326-b3ec-96f01977cc7e" targetNamespace="http://schemas.microsoft.com/office/2006/metadata/properties" ma:root="true" ma:fieldsID="3a40722b5da9da619b606c26eff501e8" ns2:_="" ns3:_="">
    <xsd:import namespace="188bbc04-81fd-4604-8ba3-5f63b3a23973"/>
    <xsd:import namespace="c478665b-34f3-4326-b3ec-96f01977c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bbc04-81fd-4604-8ba3-5f63b3a23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8665b-34f3-4326-b3ec-96f01977cc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DA1F6-F17E-49A3-BE16-9EDA69F789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06F867-D67E-479B-B5E4-B8C16475B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778B29-8ECE-4174-9E09-7DE8CFD4D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bbc04-81fd-4604-8ba3-5f63b3a23973"/>
    <ds:schemaRef ds:uri="c478665b-34f3-4326-b3ec-96f01977c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1974</Words>
  <Application>Microsoft Office PowerPoint</Application>
  <PresentationFormat>Grand écran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Evaluation Environnementale Stratégique (EES)</vt:lpstr>
      <vt:lpstr>L’EES au Mali</vt:lpstr>
      <vt:lpstr>EES: transparence</vt:lpstr>
      <vt:lpstr>EES: redevabilité des élus</vt:lpstr>
      <vt:lpstr>Quels types de décisions sont à justifier avec l’EES? P.ex.</vt:lpstr>
      <vt:lpstr>l’EES offre un outil à :</vt:lpstr>
      <vt:lpstr>Alors, qu’est-ce l’EES? </vt:lpstr>
      <vt:lpstr>Les EES: cadre international</vt:lpstr>
      <vt:lpstr>D’ici les diapos focalisent sur l’EES de plans intégrés des zones</vt:lpstr>
      <vt:lpstr>Gouvernance: prendre des décisions stratégiques</vt:lpstr>
      <vt:lpstr>L’EES ne remplace pas la décision stratégique sur le plan</vt:lpstr>
      <vt:lpstr>Les Objectifs de Développement Durable (ODD) des Nations Unies </vt:lpstr>
      <vt:lpstr>L’EES aide à </vt:lpstr>
      <vt:lpstr>L’EES aide à…….renforcer l’engagement</vt:lpstr>
      <vt:lpstr>L’EES aide à..... Pas faire d’erreurs</vt:lpstr>
      <vt:lpstr>EES : un défi organisationnel - pour les fonctionnaires et pour les parties prenantes</vt:lpstr>
      <vt:lpstr>Comment renforcer le processus de planification?</vt:lpstr>
      <vt:lpstr>L’intégration de l’EES dans la planification</vt:lpstr>
      <vt:lpstr>La matière d’un plan intégré et son EES</vt:lpstr>
      <vt:lpstr>La survaleur. Un plan intégré bien évalué peut:</vt:lpstr>
      <vt:lpstr>Les phases et les rôles (Protocole de Kiev)</vt:lpstr>
      <vt:lpstr>La légitimité. Un plan intégré bien évalué peut: </vt:lpstr>
      <vt:lpstr>L’organisation des analyses techniques</vt:lpstr>
      <vt:lpstr>Itération des analyses, décisions et consultations</vt:lpstr>
      <vt:lpstr>L’organisation de la mise en œuvre du plan (y compris son plan de gestion environnementale et sociale)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Environnementale Stratégique (EES)</dc:title>
  <dc:creator>Sibout Nooteboom Live</dc:creator>
  <cp:lastModifiedBy>Gino Pelletier</cp:lastModifiedBy>
  <cp:revision>27</cp:revision>
  <dcterms:created xsi:type="dcterms:W3CDTF">2020-07-03T09:44:42Z</dcterms:created>
  <dcterms:modified xsi:type="dcterms:W3CDTF">2020-12-30T14:20:43Z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0x01010056A79F6E931D3446B33A3B3AAFA4C700</vt:lpwstr>
  </property>
</Properties>
</file>